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handoutMasterIdLst>
    <p:handoutMasterId r:id="rId8"/>
  </p:handoutMasterIdLst>
  <p:sldIdLst>
    <p:sldId id="409" r:id="rId3"/>
    <p:sldId id="428" r:id="rId4"/>
    <p:sldId id="427" r:id="rId5"/>
    <p:sldId id="430" r:id="rId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072F7BB-B3AC-466D-AB51-FE4117B5707F}">
          <p14:sldIdLst>
            <p14:sldId id="409"/>
            <p14:sldId id="428"/>
            <p14:sldId id="427"/>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E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5" autoAdjust="0"/>
    <p:restoredTop sz="94647" autoAdjust="0"/>
  </p:normalViewPr>
  <p:slideViewPr>
    <p:cSldViewPr>
      <p:cViewPr varScale="1">
        <p:scale>
          <a:sx n="115" d="100"/>
          <a:sy n="115" d="100"/>
        </p:scale>
        <p:origin x="2052" y="108"/>
      </p:cViewPr>
      <p:guideLst>
        <p:guide orient="horz" pos="2160"/>
        <p:guide pos="2880"/>
      </p:guideLst>
    </p:cSldViewPr>
  </p:slideViewPr>
  <p:outlineViewPr>
    <p:cViewPr>
      <p:scale>
        <a:sx n="33" d="100"/>
        <a:sy n="33" d="100"/>
      </p:scale>
      <p:origin x="0" y="12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50450" y="0"/>
            <a:ext cx="2945659" cy="496332"/>
          </a:xfrm>
          <a:prstGeom prst="rect">
            <a:avLst/>
          </a:prstGeom>
        </p:spPr>
        <p:txBody>
          <a:bodyPr vert="horz" lIns="91440" tIns="45720" rIns="91440" bIns="45720" rtlCol="0"/>
          <a:lstStyle>
            <a:lvl1pPr algn="r">
              <a:defRPr sz="1200"/>
            </a:lvl1pPr>
          </a:lstStyle>
          <a:p>
            <a:fld id="{66E898AA-313A-4540-B94D-8D15C40F2F7C}" type="datetimeFigureOut">
              <a:rPr lang="fr-BE" smtClean="0"/>
              <a:pPr/>
              <a:t>06-05-21</a:t>
            </a:fld>
            <a:endParaRPr lang="fr-BE" dirty="0"/>
          </a:p>
        </p:txBody>
      </p:sp>
      <p:sp>
        <p:nvSpPr>
          <p:cNvPr id="4" name="Espace réservé du pied de page 3"/>
          <p:cNvSpPr>
            <a:spLocks noGrp="1"/>
          </p:cNvSpPr>
          <p:nvPr>
            <p:ph type="ftr" sz="quarter" idx="2"/>
          </p:nvPr>
        </p:nvSpPr>
        <p:spPr>
          <a:xfrm>
            <a:off x="7" y="9428586"/>
            <a:ext cx="2945659" cy="496332"/>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50450" y="9428586"/>
            <a:ext cx="2945659" cy="496332"/>
          </a:xfrm>
          <a:prstGeom prst="rect">
            <a:avLst/>
          </a:prstGeom>
        </p:spPr>
        <p:txBody>
          <a:bodyPr vert="horz" lIns="91440" tIns="45720" rIns="91440" bIns="45720" rtlCol="0" anchor="b"/>
          <a:lstStyle>
            <a:lvl1pPr algn="r">
              <a:defRPr sz="1200"/>
            </a:lvl1pPr>
          </a:lstStyle>
          <a:p>
            <a:fld id="{8956EC94-8E7B-4C2E-B6B8-97D02D0A230F}" type="slidenum">
              <a:rPr lang="fr-BE" smtClean="0"/>
              <a:pPr/>
              <a:t>‹N°›</a:t>
            </a:fld>
            <a:endParaRPr lang="fr-BE" dirty="0"/>
          </a:p>
        </p:txBody>
      </p:sp>
    </p:spTree>
    <p:extLst>
      <p:ext uri="{BB962C8B-B14F-4D97-AF65-F5344CB8AC3E}">
        <p14:creationId xmlns:p14="http://schemas.microsoft.com/office/powerpoint/2010/main" val="183587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50450" y="0"/>
            <a:ext cx="2945659" cy="496332"/>
          </a:xfrm>
          <a:prstGeom prst="rect">
            <a:avLst/>
          </a:prstGeom>
        </p:spPr>
        <p:txBody>
          <a:bodyPr vert="horz" lIns="91440" tIns="45720" rIns="91440" bIns="45720" rtlCol="0"/>
          <a:lstStyle>
            <a:lvl1pPr algn="r">
              <a:defRPr sz="1200"/>
            </a:lvl1pPr>
          </a:lstStyle>
          <a:p>
            <a:fld id="{81DA060D-8DFD-4B60-9F37-E8F20613E3C8}" type="datetimeFigureOut">
              <a:rPr lang="fr-BE" smtClean="0"/>
              <a:pPr/>
              <a:t>06-05-21</a:t>
            </a:fld>
            <a:endParaRPr lang="fr-BE"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79768" y="4715158"/>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7" y="9428586"/>
            <a:ext cx="2945659" cy="496332"/>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50450" y="9428586"/>
            <a:ext cx="2945659" cy="496332"/>
          </a:xfrm>
          <a:prstGeom prst="rect">
            <a:avLst/>
          </a:prstGeom>
        </p:spPr>
        <p:txBody>
          <a:bodyPr vert="horz" lIns="91440" tIns="45720" rIns="91440" bIns="45720" rtlCol="0" anchor="b"/>
          <a:lstStyle>
            <a:lvl1pPr algn="r">
              <a:defRPr sz="1200"/>
            </a:lvl1pPr>
          </a:lstStyle>
          <a:p>
            <a:fld id="{6DBF90D6-A812-46BA-A055-A1A832753F40}" type="slidenum">
              <a:rPr lang="fr-BE" smtClean="0"/>
              <a:pPr/>
              <a:t>‹N°›</a:t>
            </a:fld>
            <a:endParaRPr lang="fr-BE" dirty="0"/>
          </a:p>
        </p:txBody>
      </p:sp>
    </p:spTree>
    <p:extLst>
      <p:ext uri="{BB962C8B-B14F-4D97-AF65-F5344CB8AC3E}">
        <p14:creationId xmlns:p14="http://schemas.microsoft.com/office/powerpoint/2010/main" val="245188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aseline="0">
                <a:solidFill>
                  <a:srgbClr val="006778"/>
                </a:solidFill>
              </a:defRPr>
            </a:lvl1pPr>
          </a:lstStyle>
          <a:p>
            <a:r>
              <a:rPr lang="fr-FR" dirty="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baseline="0">
                <a:solidFill>
                  <a:srgbClr val="BED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4" name="Espace réservé de la date 3"/>
          <p:cNvSpPr>
            <a:spLocks noGrp="1"/>
          </p:cNvSpPr>
          <p:nvPr>
            <p:ph type="dt" sz="half" idx="10"/>
          </p:nvPr>
        </p:nvSpPr>
        <p:spPr/>
        <p:txBody>
          <a:bodyPr/>
          <a:lstStyle>
            <a:lvl1pPr>
              <a:defRPr baseline="0">
                <a:solidFill>
                  <a:srgbClr val="BED600"/>
                </a:solidFill>
              </a:defRPr>
            </a:lvl1pPr>
          </a:lstStyle>
          <a:p>
            <a:fld id="{5739D7E9-3000-42AA-90A3-C28E7287226C}" type="datetimeFigureOut">
              <a:rPr lang="fr-FR" smtClean="0"/>
              <a:pPr/>
              <a:t>06/05/2021</a:t>
            </a:fld>
            <a:endParaRPr lang="fr-BE" dirty="0"/>
          </a:p>
        </p:txBody>
      </p:sp>
      <p:sp>
        <p:nvSpPr>
          <p:cNvPr id="5" name="Espace réservé du pied de page 4"/>
          <p:cNvSpPr>
            <a:spLocks noGrp="1"/>
          </p:cNvSpPr>
          <p:nvPr>
            <p:ph type="ftr" sz="quarter" idx="11"/>
          </p:nvPr>
        </p:nvSpPr>
        <p:spPr/>
        <p:txBody>
          <a:bodyPr/>
          <a:lstStyle>
            <a:lvl1pPr>
              <a:defRPr baseline="0">
                <a:solidFill>
                  <a:srgbClr val="006778"/>
                </a:solidFill>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baseline="0">
                <a:solidFill>
                  <a:srgbClr val="BED600"/>
                </a:solidFill>
              </a:defRPr>
            </a:lvl1pPr>
          </a:lstStyle>
          <a:p>
            <a:fld id="{7734894E-0CB6-448B-9CA5-2869C36B7726}"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B060C2F3-CA66-447C-9A9B-C4689872F7DC}" type="datetimeFigureOut">
              <a:rPr lang="fr-BE"/>
              <a:pPr>
                <a:defRPr/>
              </a:pPr>
              <a:t>06-05-21</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B62B330D-9EA0-4FB2-9F21-3CB2B3D867D4}" type="slidenum">
              <a:rPr lang="fr-BE"/>
              <a:pPr>
                <a:defRPr/>
              </a:pPr>
              <a:t>‹N°›</a:t>
            </a:fld>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7DE6A320-E43A-4C85-8FA6-EE700AC4123D}" type="datetimeFigureOut">
              <a:rPr lang="fr-BE"/>
              <a:pPr>
                <a:defRPr/>
              </a:pPr>
              <a:t>06-05-21</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89C74EC-9A19-4BDA-97E5-58878077CAB5}" type="slidenum">
              <a:rPr lang="fr-BE"/>
              <a:pPr>
                <a:defRPr/>
              </a:pPr>
              <a:t>‹N°›</a:t>
            </a:fld>
            <a:endParaRPr lang="fr-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33C0326-C32D-4298-9580-0CAB7DD8DD8A}" type="datetimeFigureOut">
              <a:rPr lang="fr-BE"/>
              <a:pPr>
                <a:defRPr/>
              </a:pPr>
              <a:t>06-05-21</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8FC4A680-CA4B-4237-AD33-7C4F1B191987}" type="slidenum">
              <a:rPr lang="fr-BE"/>
              <a:pPr>
                <a:defRPr/>
              </a:pPr>
              <a:t>‹N°›</a:t>
            </a:fld>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1600830D-CC27-401A-912E-0CD0D7855B2F}" type="datetimeFigureOut">
              <a:rPr lang="fr-BE"/>
              <a:pPr>
                <a:defRPr/>
              </a:pPr>
              <a:t>06-05-21</a:t>
            </a:fld>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2D8B0D23-B163-48FE-A2E6-7561296475D1}" type="slidenum">
              <a:rPr lang="fr-BE"/>
              <a:pPr>
                <a:defRPr/>
              </a:pPr>
              <a:t>‹N°›</a:t>
            </a:fld>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C213A76A-5898-438C-B773-1D1008400AE5}" type="datetimeFigureOut">
              <a:rPr lang="fr-BE"/>
              <a:pPr>
                <a:defRPr/>
              </a:pPr>
              <a:t>06-05-21</a:t>
            </a:fld>
            <a:endParaRPr lang="fr-BE" dirty="0"/>
          </a:p>
        </p:txBody>
      </p:sp>
      <p:sp>
        <p:nvSpPr>
          <p:cNvPr id="8" name="Espace réservé du pied de page 4"/>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4703299A-C3EC-4D99-87BB-2EFE90CA6D21}" type="slidenum">
              <a:rPr lang="fr-BE"/>
              <a:pPr>
                <a:defRPr/>
              </a:pPr>
              <a:t>‹N°›</a:t>
            </a:fld>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5CBF0D23-9F49-4E3F-AB1C-5FFAF21C6392}" type="datetimeFigureOut">
              <a:rPr lang="fr-BE"/>
              <a:pPr>
                <a:defRPr/>
              </a:pPr>
              <a:t>06-05-21</a:t>
            </a:fld>
            <a:endParaRPr lang="fr-BE" dirty="0"/>
          </a:p>
        </p:txBody>
      </p:sp>
      <p:sp>
        <p:nvSpPr>
          <p:cNvPr id="4" name="Espace réservé du pied de page 4"/>
          <p:cNvSpPr>
            <a:spLocks noGrp="1"/>
          </p:cNvSpPr>
          <p:nvPr>
            <p:ph type="ftr" sz="quarter" idx="11"/>
          </p:nvPr>
        </p:nvSpPr>
        <p:spPr/>
        <p:txBody>
          <a:bodyPr/>
          <a:lstStyle>
            <a:lvl1pPr>
              <a:defRPr/>
            </a:lvl1pPr>
          </a:lstStyle>
          <a:p>
            <a:pPr>
              <a:defRPr/>
            </a:pP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C35D9F1E-B565-4FB0-A116-864C89FA871E}" type="slidenum">
              <a:rPr lang="fr-BE"/>
              <a:pPr>
                <a:defRPr/>
              </a:pPr>
              <a:t>‹N°›</a:t>
            </a:fld>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119AB3D-9D6C-4F28-BFE6-4807D03C85E9}" type="datetimeFigureOut">
              <a:rPr lang="fr-BE"/>
              <a:pPr>
                <a:defRPr/>
              </a:pPr>
              <a:t>06-05-21</a:t>
            </a:fld>
            <a:endParaRPr lang="fr-BE" dirty="0"/>
          </a:p>
        </p:txBody>
      </p:sp>
      <p:sp>
        <p:nvSpPr>
          <p:cNvPr id="3" name="Espace réservé du pied de page 4"/>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61AF0E38-CCF4-4438-85A8-A42C57EC6C40}" type="slidenum">
              <a:rPr lang="fr-BE"/>
              <a:pPr>
                <a:defRPr/>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fr-BE" dirty="0"/>
          </a:p>
        </p:txBody>
      </p:sp>
      <p:sp>
        <p:nvSpPr>
          <p:cNvPr id="3" name="Espace réservé de la date 2"/>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3943CA9-7987-4C96-8970-6A9C08345DC7}" type="datetimeFigureOut">
              <a:rPr lang="fr-BE"/>
              <a:pPr>
                <a:defRPr/>
              </a:pPr>
              <a:t>06-05-21</a:t>
            </a:fld>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FCFB033F-51B3-4B09-BD50-2053EB6F7593}" type="slidenum">
              <a:rPr lang="fr-BE"/>
              <a:pPr>
                <a:defRPr/>
              </a:pPr>
              <a:t>‹N°›</a:t>
            </a:fld>
            <a:endParaRPr lang="fr-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9CF947-F5FF-4871-9FA9-E484A60C9686}" type="datetimeFigureOut">
              <a:rPr lang="fr-BE"/>
              <a:pPr>
                <a:defRPr/>
              </a:pPr>
              <a:t>06-05-21</a:t>
            </a:fld>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D9A1E38C-92BE-4C43-85B1-D11010EA4B0F}" type="slidenum">
              <a:rPr lang="fr-BE"/>
              <a:pPr>
                <a:defRPr/>
              </a:pPr>
              <a:t>‹N°›</a:t>
            </a:fld>
            <a:endParaRPr lang="fr-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0ED6692C-3B39-4F0A-8517-0D19E1D2D39F}" type="datetimeFigureOut">
              <a:rPr lang="fr-BE"/>
              <a:pPr>
                <a:defRPr/>
              </a:pPr>
              <a:t>06-05-21</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AA4684CB-9227-494B-984A-AFDCBE1B7257}" type="slidenum">
              <a:rPr lang="fr-BE"/>
              <a:pPr>
                <a:defRPr/>
              </a:pPr>
              <a:t>‹N°›</a:t>
            </a:fld>
            <a:endParaRPr lang="fr-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7699D1C-BFF0-41F6-95D5-5031629CD488}" type="datetimeFigureOut">
              <a:rPr lang="fr-BE"/>
              <a:pPr>
                <a:defRPr/>
              </a:pPr>
              <a:t>06-05-21</a:t>
            </a:fld>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CF1E3A16-2B24-4FB4-B9DE-648AB07521A0}" type="slidenum">
              <a:rPr lang="fr-BE"/>
              <a:pPr>
                <a:defRPr/>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Cliquez pour modifier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739D7E9-3000-42AA-90A3-C28E7287226C}" type="datetimeFigureOut">
              <a:rPr lang="fr-FR" smtClean="0"/>
              <a:pPr/>
              <a:t>06/05/2021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7734894E-0CB6-448B-9CA5-2869C36B7726}"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9D7E9-3000-42AA-90A3-C28E7287226C}" type="datetimeFigureOut">
              <a:rPr lang="fr-FR" smtClean="0"/>
              <a:pPr/>
              <a:t>06/05/2021</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4894E-0CB6-448B-9CA5-2869C36B7726}" type="slidenum">
              <a:rPr lang="fr-BE" smtClean="0"/>
              <a:pPr/>
              <a:t>‹N°›</a:t>
            </a:fld>
            <a:endParaRPr lang="fr-BE" dirty="0"/>
          </a:p>
        </p:txBody>
      </p:sp>
      <p:pic>
        <p:nvPicPr>
          <p:cNvPr id="8" name="Image 7" descr="PowerPointFond.jpg"/>
          <p:cNvPicPr>
            <a:picLocks noChangeAspect="1"/>
          </p:cNvPicPr>
          <p:nvPr userDrawn="1"/>
        </p:nvPicPr>
        <p:blipFill>
          <a:blip r:embed="rId14" cstate="print"/>
          <a:stretch>
            <a:fillRect/>
          </a:stretch>
        </p:blipFill>
        <p:spPr>
          <a:xfrm>
            <a:off x="0" y="0"/>
            <a:ext cx="9142413" cy="6858000"/>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679FF9-9079-4753-9690-A058BA6C228C}" type="datetimeFigureOut">
              <a:rPr lang="fr-BE"/>
              <a:pPr>
                <a:defRPr/>
              </a:pPr>
              <a:t>06-05-21</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B490C8-5064-4A37-8502-842FA55A91CC}"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de-de-la-route.be/textes-legaux/sections/ar/code-de-la-route/1716-art22novies"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r"/>
            <a:r>
              <a:rPr lang="fr-BE" sz="2800" dirty="0" smtClean="0"/>
              <a:t>1. Zone de rues cyclables</a:t>
            </a:r>
            <a:r>
              <a:rPr lang="fr-BE" sz="2800" dirty="0"/>
              <a:t/>
            </a:r>
            <a:br>
              <a:rPr lang="fr-BE" sz="2800" dirty="0"/>
            </a:br>
            <a:endParaRPr lang="fr-BE" sz="2800" dirty="0"/>
          </a:p>
        </p:txBody>
      </p:sp>
      <p:sp>
        <p:nvSpPr>
          <p:cNvPr id="4" name="Espace réservé du contenu 2"/>
          <p:cNvSpPr>
            <a:spLocks noGrp="1"/>
          </p:cNvSpPr>
          <p:nvPr>
            <p:ph idx="1"/>
          </p:nvPr>
        </p:nvSpPr>
        <p:spPr/>
        <p:txBody>
          <a:bodyPr>
            <a:normAutofit/>
          </a:bodyPr>
          <a:lstStyle/>
          <a:p>
            <a:r>
              <a:rPr lang="fr-BE" sz="1400" dirty="0" smtClean="0"/>
              <a:t>Qu’est-ce </a:t>
            </a:r>
            <a:r>
              <a:rPr lang="fr-BE" sz="1400" dirty="0"/>
              <a:t>qu’une zone de rues cyclables </a:t>
            </a:r>
            <a:r>
              <a:rPr lang="fr-BE" sz="1400" dirty="0" smtClean="0"/>
              <a:t>?</a:t>
            </a:r>
          </a:p>
          <a:p>
            <a:pPr marL="0" indent="0">
              <a:buNone/>
            </a:pPr>
            <a:endParaRPr lang="fr-BE" sz="1400" dirty="0"/>
          </a:p>
          <a:p>
            <a:pPr marL="0" indent="0">
              <a:buNone/>
            </a:pPr>
            <a:r>
              <a:rPr lang="fr-BE" sz="1400" dirty="0" smtClean="0"/>
              <a:t>La </a:t>
            </a:r>
            <a:r>
              <a:rPr lang="fr-BE" sz="1400" dirty="0"/>
              <a:t>particularité principale des rues cyclables réside dans le fait que les véhicules motorisés ne peuvent dépasser les cyclistes, lesquels peuvent circuler sur toute la largeur de la chaussée. En outre la vitesse y est limitée à 30 km/h</a:t>
            </a:r>
            <a:r>
              <a:rPr lang="fr-BE" sz="1400" dirty="0" smtClean="0"/>
              <a:t>. </a:t>
            </a:r>
            <a:r>
              <a:rPr lang="fr-BE" sz="1400" i="1" dirty="0" smtClean="0"/>
              <a:t>(</a:t>
            </a:r>
            <a:r>
              <a:rPr lang="fr-BE" sz="1400" i="1" dirty="0">
                <a:hlinkClick r:id="rId2"/>
              </a:rPr>
              <a:t>Article 22 </a:t>
            </a:r>
            <a:r>
              <a:rPr lang="fr-BE" sz="1400" i="1" dirty="0" err="1">
                <a:hlinkClick r:id="rId2"/>
              </a:rPr>
              <a:t>novies</a:t>
            </a:r>
            <a:r>
              <a:rPr lang="fr-BE" sz="1400" i="1" dirty="0">
                <a:hlinkClick r:id="rId2"/>
              </a:rPr>
              <a:t> du code de la route</a:t>
            </a:r>
            <a:r>
              <a:rPr lang="fr-BE" sz="1400" i="1" dirty="0" smtClean="0"/>
              <a:t>)</a:t>
            </a:r>
          </a:p>
          <a:p>
            <a:pPr marL="0" indent="0">
              <a:buNone/>
            </a:pPr>
            <a:endParaRPr lang="fr-BE" sz="1400" i="1" dirty="0" smtClean="0"/>
          </a:p>
          <a:p>
            <a:pPr marL="0" indent="0">
              <a:buNone/>
            </a:pPr>
            <a:r>
              <a:rPr lang="fr-BE" sz="1400" dirty="0">
                <a:latin typeface="Calibri" panose="020F0502020204030204" pitchFamily="34" charset="0"/>
                <a:ea typeface="Times New Roman" panose="02020603050405020304" pitchFamily="18" charset="0"/>
                <a:cs typeface="Times New Roman" panose="02020603050405020304" pitchFamily="18" charset="0"/>
              </a:rPr>
              <a:t>La plupart des rues concernées </a:t>
            </a:r>
            <a:r>
              <a:rPr lang="fr-BE" sz="1400" dirty="0" smtClean="0">
                <a:latin typeface="Calibri" panose="020F0502020204030204" pitchFamily="34" charset="0"/>
                <a:ea typeface="Times New Roman" panose="02020603050405020304" pitchFamily="18" charset="0"/>
                <a:cs typeface="Times New Roman" panose="02020603050405020304" pitchFamily="18" charset="0"/>
              </a:rPr>
              <a:t>par le projet sont </a:t>
            </a:r>
            <a:r>
              <a:rPr lang="fr-BE" sz="1400" dirty="0">
                <a:latin typeface="Calibri" panose="020F0502020204030204" pitchFamily="34" charset="0"/>
                <a:ea typeface="Times New Roman" panose="02020603050405020304" pitchFamily="18" charset="0"/>
                <a:cs typeface="Times New Roman" panose="02020603050405020304" pitchFamily="18" charset="0"/>
              </a:rPr>
              <a:t>des rues à sens unique, compactes et où la vitesse est déjà réduite à 30km/h.</a:t>
            </a:r>
            <a:endParaRPr lang="fr-BE" sz="14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None/>
            </a:pPr>
            <a:endParaRPr lang="fr-BE" sz="1400" dirty="0"/>
          </a:p>
          <a:p>
            <a:pPr>
              <a:buFontTx/>
              <a:buChar char="-"/>
            </a:pPr>
            <a:endParaRPr lang="fr-FR" sz="2000" dirty="0" smtClean="0"/>
          </a:p>
        </p:txBody>
      </p:sp>
      <p:pic>
        <p:nvPicPr>
          <p:cNvPr id="8" name="Image 7" descr="http://www.securotheque.be/wp-content/uploads/2018/01/F111-zone-det.png"/>
          <p:cNvPicPr/>
          <p:nvPr/>
        </p:nvPicPr>
        <p:blipFill>
          <a:blip r:embed="rId3">
            <a:extLst>
              <a:ext uri="{28A0092B-C50C-407E-A947-70E740481C1C}">
                <a14:useLocalDpi xmlns:a14="http://schemas.microsoft.com/office/drawing/2010/main" val="0"/>
              </a:ext>
            </a:extLst>
          </a:blip>
          <a:stretch>
            <a:fillRect/>
          </a:stretch>
        </p:blipFill>
        <p:spPr>
          <a:xfrm>
            <a:off x="2699792" y="3789040"/>
            <a:ext cx="1656184" cy="2088232"/>
          </a:xfrm>
          <a:prstGeom prst="rect">
            <a:avLst/>
          </a:prstGeom>
        </p:spPr>
      </p:pic>
      <p:pic>
        <p:nvPicPr>
          <p:cNvPr id="9" name="Image 8" descr="http://www.securotheque.be/wp-content/uploads/2018/01/F113-zone-det.png"/>
          <p:cNvPicPr/>
          <p:nvPr/>
        </p:nvPicPr>
        <p:blipFill>
          <a:blip r:embed="rId4">
            <a:extLst>
              <a:ext uri="{28A0092B-C50C-407E-A947-70E740481C1C}">
                <a14:useLocalDpi xmlns:a14="http://schemas.microsoft.com/office/drawing/2010/main" val="0"/>
              </a:ext>
            </a:extLst>
          </a:blip>
          <a:stretch>
            <a:fillRect/>
          </a:stretch>
        </p:blipFill>
        <p:spPr>
          <a:xfrm>
            <a:off x="4355976" y="3789040"/>
            <a:ext cx="1512168" cy="2088232"/>
          </a:xfrm>
          <a:prstGeom prst="rect">
            <a:avLst/>
          </a:prstGeom>
        </p:spPr>
      </p:pic>
    </p:spTree>
    <p:extLst>
      <p:ext uri="{BB962C8B-B14F-4D97-AF65-F5344CB8AC3E}">
        <p14:creationId xmlns:p14="http://schemas.microsoft.com/office/powerpoint/2010/main" val="370247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pPr algn="r"/>
            <a:r>
              <a:rPr lang="fr-BE" sz="2800" dirty="0"/>
              <a:t>1. Zone de rues cyclables</a:t>
            </a:r>
            <a:br>
              <a:rPr lang="fr-BE" sz="2800" dirty="0"/>
            </a:br>
            <a:endParaRPr lang="fr-BE" sz="2800" dirty="0"/>
          </a:p>
        </p:txBody>
      </p:sp>
      <p:sp>
        <p:nvSpPr>
          <p:cNvPr id="4" name="Espace réservé du contenu 2"/>
          <p:cNvSpPr>
            <a:spLocks noGrp="1"/>
          </p:cNvSpPr>
          <p:nvPr>
            <p:ph idx="1"/>
          </p:nvPr>
        </p:nvSpPr>
        <p:spPr>
          <a:xfrm>
            <a:off x="457200" y="1600200"/>
            <a:ext cx="8229600" cy="4525963"/>
          </a:xfrm>
        </p:spPr>
        <p:txBody>
          <a:bodyPr>
            <a:normAutofit/>
          </a:bodyPr>
          <a:lstStyle/>
          <a:p>
            <a:pPr marL="0" indent="0">
              <a:buNone/>
            </a:pPr>
            <a:endParaRPr lang="fr-FR" sz="2000" dirty="0" smtClean="0"/>
          </a:p>
          <a:p>
            <a:pPr lvl="1">
              <a:buFontTx/>
              <a:buChar char="-"/>
            </a:pPr>
            <a:endParaRPr lang="fr-FR" sz="1600" dirty="0"/>
          </a:p>
          <a:p>
            <a:pPr>
              <a:buFontTx/>
              <a:buChar char="-"/>
            </a:pPr>
            <a:endParaRPr lang="fr-FR" sz="2000" dirty="0" smtClean="0"/>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1259632" y="1268760"/>
            <a:ext cx="6679307" cy="3829298"/>
          </a:xfrm>
          <a:prstGeom prst="rect">
            <a:avLst/>
          </a:prstGeom>
        </p:spPr>
      </p:pic>
    </p:spTree>
    <p:extLst>
      <p:ext uri="{BB962C8B-B14F-4D97-AF65-F5344CB8AC3E}">
        <p14:creationId xmlns:p14="http://schemas.microsoft.com/office/powerpoint/2010/main" val="15267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pPr algn="r"/>
            <a:r>
              <a:rPr lang="fr-BE" sz="2800" dirty="0" smtClean="0"/>
              <a:t>1. Zone de rues cyclables</a:t>
            </a:r>
            <a:r>
              <a:rPr lang="fr-BE" sz="2800" dirty="0"/>
              <a:t/>
            </a:r>
            <a:br>
              <a:rPr lang="fr-BE" sz="2800" dirty="0"/>
            </a:br>
            <a:endParaRPr lang="fr-BE" sz="2800" dirty="0"/>
          </a:p>
        </p:txBody>
      </p:sp>
      <p:sp>
        <p:nvSpPr>
          <p:cNvPr id="4" name="Espace réservé du contenu 2"/>
          <p:cNvSpPr>
            <a:spLocks noGrp="1"/>
          </p:cNvSpPr>
          <p:nvPr>
            <p:ph idx="1"/>
          </p:nvPr>
        </p:nvSpPr>
        <p:spPr>
          <a:xfrm>
            <a:off x="457200" y="1600200"/>
            <a:ext cx="8229600" cy="4525963"/>
          </a:xfrm>
        </p:spPr>
        <p:txBody>
          <a:bodyPr>
            <a:normAutofit/>
          </a:bodyPr>
          <a:lstStyle/>
          <a:p>
            <a:pPr marL="0" indent="0">
              <a:buNone/>
            </a:pPr>
            <a:endParaRPr lang="fr-FR" sz="2000" dirty="0" smtClean="0"/>
          </a:p>
          <a:p>
            <a:pPr lvl="1">
              <a:buFontTx/>
              <a:buChar char="-"/>
            </a:pPr>
            <a:r>
              <a:rPr lang="fr-FR" sz="1600" dirty="0" smtClean="0"/>
              <a:t>Avenue des Jardins</a:t>
            </a:r>
          </a:p>
          <a:p>
            <a:pPr marL="457200" lvl="1" indent="0">
              <a:buNone/>
            </a:pPr>
            <a:r>
              <a:rPr lang="fr-FR" sz="1600" dirty="0" smtClean="0"/>
              <a:t>=&gt; marquage de deux zones de stationnement</a:t>
            </a:r>
          </a:p>
          <a:p>
            <a:pPr lvl="2">
              <a:buFontTx/>
              <a:buChar char="-"/>
            </a:pPr>
            <a:r>
              <a:rPr lang="fr-FR" sz="1400" dirty="0" smtClean="0"/>
              <a:t>pour montrer qu’il y a du stationnement disponible à 2 minutes de l’école</a:t>
            </a:r>
          </a:p>
          <a:p>
            <a:pPr lvl="2">
              <a:buFontTx/>
              <a:buChar char="-"/>
            </a:pPr>
            <a:r>
              <a:rPr lang="fr-FR" sz="1400" dirty="0" smtClean="0"/>
              <a:t>pour </a:t>
            </a:r>
            <a:r>
              <a:rPr lang="fr-FR" sz="1400" dirty="0"/>
              <a:t>empêcher le stationnement des deux côtés de la </a:t>
            </a:r>
            <a:r>
              <a:rPr lang="fr-FR" sz="1400" dirty="0" smtClean="0"/>
              <a:t>voirie</a:t>
            </a:r>
          </a:p>
          <a:p>
            <a:pPr lvl="2">
              <a:buFontTx/>
              <a:buChar char="-"/>
            </a:pPr>
            <a:r>
              <a:rPr lang="fr-FR" sz="1400" dirty="0" smtClean="0"/>
              <a:t>Pose de potelet pour empêcher le stationnement sur le trottoir</a:t>
            </a:r>
            <a:endParaRPr lang="fr-FR" sz="1400" dirty="0"/>
          </a:p>
          <a:p>
            <a:pPr lvl="1">
              <a:buFontTx/>
              <a:buChar char="-"/>
            </a:pPr>
            <a:endParaRPr lang="fr-FR" sz="1600" dirty="0"/>
          </a:p>
          <a:p>
            <a:pPr lvl="1">
              <a:buFontTx/>
              <a:buChar char="-"/>
            </a:pPr>
            <a:r>
              <a:rPr lang="fr-FR" sz="1600" dirty="0" smtClean="0"/>
              <a:t>Remparts Saint-Christophe</a:t>
            </a:r>
          </a:p>
          <a:p>
            <a:pPr marL="457200" lvl="1" indent="0">
              <a:buNone/>
            </a:pPr>
            <a:r>
              <a:rPr lang="fr-FR" sz="1600" dirty="0" smtClean="0"/>
              <a:t>=&gt; agrandir le passage piétons existant</a:t>
            </a:r>
          </a:p>
          <a:p>
            <a:pPr marL="457200" lvl="1" indent="0">
              <a:buNone/>
            </a:pPr>
            <a:r>
              <a:rPr lang="fr-FR" sz="1600" dirty="0" smtClean="0"/>
              <a:t>=&gt; créer un deuxième passage pour piétons</a:t>
            </a:r>
          </a:p>
          <a:p>
            <a:pPr marL="457200" lvl="1" indent="0">
              <a:buNone/>
            </a:pPr>
            <a:r>
              <a:rPr lang="fr-FR" sz="1600" dirty="0" smtClean="0"/>
              <a:t>=&gt; création d’un dépose minute</a:t>
            </a:r>
          </a:p>
          <a:p>
            <a:pPr lvl="1">
              <a:buFontTx/>
              <a:buChar char="-"/>
            </a:pPr>
            <a:endParaRPr lang="fr-FR" sz="1600" dirty="0"/>
          </a:p>
          <a:p>
            <a:pPr lvl="1">
              <a:buFontTx/>
              <a:buChar char="-"/>
            </a:pPr>
            <a:r>
              <a:rPr lang="fr-FR" sz="1600" dirty="0" smtClean="0"/>
              <a:t>Rue de l’</a:t>
            </a:r>
            <a:r>
              <a:rPr lang="fr-FR" sz="1600" dirty="0" err="1" smtClean="0"/>
              <a:t>Aite</a:t>
            </a:r>
            <a:endParaRPr lang="fr-FR" sz="1600" dirty="0"/>
          </a:p>
          <a:p>
            <a:pPr marL="457200" lvl="1" indent="0">
              <a:buNone/>
            </a:pPr>
            <a:r>
              <a:rPr lang="fr-FR" sz="1600" dirty="0"/>
              <a:t>=&gt; Création d’un passage piétons entre </a:t>
            </a:r>
            <a:r>
              <a:rPr lang="fr-FR" sz="1600" dirty="0" smtClean="0"/>
              <a:t>l’église </a:t>
            </a:r>
            <a:r>
              <a:rPr lang="fr-FR" sz="1600" dirty="0"/>
              <a:t>et l’école Saint-Cœur de Marie</a:t>
            </a:r>
          </a:p>
        </p:txBody>
      </p:sp>
    </p:spTree>
    <p:extLst>
      <p:ext uri="{BB962C8B-B14F-4D97-AF65-F5344CB8AC3E}">
        <p14:creationId xmlns:p14="http://schemas.microsoft.com/office/powerpoint/2010/main" val="1839087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mtClean="0"/>
              <a:t>1. Zone de rues cyclables</a:t>
            </a:r>
            <a:br>
              <a:rPr lang="fr-BE" smtClean="0"/>
            </a:br>
            <a:endParaRPr lang="fr-BE" dirty="0"/>
          </a:p>
        </p:txBody>
      </p:sp>
      <p:sp>
        <p:nvSpPr>
          <p:cNvPr id="4" name="Espace réservé du contenu 2"/>
          <p:cNvSpPr>
            <a:spLocks noGrp="1"/>
          </p:cNvSpPr>
          <p:nvPr>
            <p:ph idx="1"/>
          </p:nvPr>
        </p:nvSpPr>
        <p:spPr/>
        <p:txBody>
          <a:bodyPr/>
          <a:lstStyle/>
          <a:p>
            <a:endParaRPr lang="fr-FR" dirty="0" smtClean="0"/>
          </a:p>
          <a:p>
            <a:pPr lvl="1"/>
            <a:endParaRPr lang="fr-FR" dirty="0" smtClean="0"/>
          </a:p>
          <a:p>
            <a:endParaRPr lang="fr-FR" dirty="0" smtClean="0"/>
          </a:p>
        </p:txBody>
      </p:sp>
      <p:pic>
        <p:nvPicPr>
          <p:cNvPr id="7" name="Image 6"/>
          <p:cNvPicPr>
            <a:picLocks noChangeAspect="1"/>
          </p:cNvPicPr>
          <p:nvPr/>
        </p:nvPicPr>
        <p:blipFill>
          <a:blip r:embed="rId2"/>
          <a:stretch>
            <a:fillRect/>
          </a:stretch>
        </p:blipFill>
        <p:spPr>
          <a:xfrm>
            <a:off x="539552" y="1124744"/>
            <a:ext cx="5400600" cy="5622681"/>
          </a:xfrm>
          <a:prstGeom prst="rect">
            <a:avLst/>
          </a:prstGeom>
        </p:spPr>
      </p:pic>
      <p:pic>
        <p:nvPicPr>
          <p:cNvPr id="8" name="Image 7"/>
          <p:cNvPicPr>
            <a:picLocks noChangeAspect="1"/>
          </p:cNvPicPr>
          <p:nvPr/>
        </p:nvPicPr>
        <p:blipFill>
          <a:blip r:embed="rId3"/>
          <a:stretch>
            <a:fillRect/>
          </a:stretch>
        </p:blipFill>
        <p:spPr>
          <a:xfrm>
            <a:off x="3491880" y="1124744"/>
            <a:ext cx="5048250" cy="1457325"/>
          </a:xfrm>
          <a:prstGeom prst="rect">
            <a:avLst/>
          </a:prstGeom>
        </p:spPr>
      </p:pic>
    </p:spTree>
    <p:extLst>
      <p:ext uri="{BB962C8B-B14F-4D97-AF65-F5344CB8AC3E}">
        <p14:creationId xmlns:p14="http://schemas.microsoft.com/office/powerpoint/2010/main" val="3865334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ville de Hannut">
      <a:dk1>
        <a:srgbClr val="006778"/>
      </a:dk1>
      <a:lt1>
        <a:sysClr val="window" lastClr="FFFFFF"/>
      </a:lt1>
      <a:dk2>
        <a:srgbClr val="BED600"/>
      </a:dk2>
      <a:lt2>
        <a:srgbClr val="006778"/>
      </a:lt2>
      <a:accent1>
        <a:srgbClr val="00677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15386</TotalTime>
  <Words>192</Words>
  <Application>Microsoft Office PowerPoint</Application>
  <PresentationFormat>Affichage à l'écran (4:3)</PresentationFormat>
  <Paragraphs>25</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vt:i4>
      </vt:variant>
    </vt:vector>
  </HeadingPairs>
  <TitlesOfParts>
    <vt:vector size="10" baseType="lpstr">
      <vt:lpstr>Arial</vt:lpstr>
      <vt:lpstr>Calibri</vt:lpstr>
      <vt:lpstr>Century Gothic</vt:lpstr>
      <vt:lpstr>Times New Roman</vt:lpstr>
      <vt:lpstr>Thème Office</vt:lpstr>
      <vt:lpstr>1_Thème Office</vt:lpstr>
      <vt:lpstr>1. Zone de rues cyclables </vt:lpstr>
      <vt:lpstr>1. Zone de rues cyclables </vt:lpstr>
      <vt:lpstr>1. Zone de rues cyclables </vt:lpstr>
      <vt:lpstr>1. Zone de rues cyclables </vt:lpstr>
    </vt:vector>
  </TitlesOfParts>
  <Company>SOCIETE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Administration</dc:creator>
  <cp:lastModifiedBy>Sophie Grenier</cp:lastModifiedBy>
  <cp:revision>1307</cp:revision>
  <cp:lastPrinted>2019-11-26T09:35:48Z</cp:lastPrinted>
  <dcterms:created xsi:type="dcterms:W3CDTF">2013-11-04T08:30:00Z</dcterms:created>
  <dcterms:modified xsi:type="dcterms:W3CDTF">2021-05-06T10:03:00Z</dcterms:modified>
</cp:coreProperties>
</file>